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" roundtripDataSignature="AMtx7mgJJ0SJdzWUJnbJbUYw3N7lr+FB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1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4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-101457">
            <a:off x="746089" y="3703160"/>
            <a:ext cx="16868137" cy="5486356"/>
          </a:xfrm>
          <a:custGeom>
            <a:avLst/>
            <a:gdLst/>
            <a:ahLst/>
            <a:cxnLst/>
            <a:rect l="l" t="t" r="r" b="b"/>
            <a:pathLst>
              <a:path w="16868137" h="5486356" extrusionOk="0">
                <a:moveTo>
                  <a:pt x="0" y="0"/>
                </a:moveTo>
                <a:lnTo>
                  <a:pt x="16868137" y="0"/>
                </a:lnTo>
                <a:lnTo>
                  <a:pt x="16868137" y="5486355"/>
                </a:lnTo>
                <a:lnTo>
                  <a:pt x="0" y="5486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-1262289" y="4601304"/>
            <a:ext cx="3902283" cy="4406344"/>
          </a:xfrm>
          <a:custGeom>
            <a:avLst/>
            <a:gdLst/>
            <a:ahLst/>
            <a:cxnLst/>
            <a:rect l="l" t="t" r="r" b="b"/>
            <a:pathLst>
              <a:path w="3911992" h="4548828" extrusionOk="0">
                <a:moveTo>
                  <a:pt x="0" y="0"/>
                </a:moveTo>
                <a:lnTo>
                  <a:pt x="3911992" y="0"/>
                </a:lnTo>
                <a:lnTo>
                  <a:pt x="3911992" y="4548828"/>
                </a:lnTo>
                <a:lnTo>
                  <a:pt x="0" y="4548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15946139" y="4171923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 extrusionOk="0">
                <a:moveTo>
                  <a:pt x="0" y="0"/>
                </a:moveTo>
                <a:lnTo>
                  <a:pt x="3911993" y="0"/>
                </a:lnTo>
                <a:lnTo>
                  <a:pt x="3911993" y="4548829"/>
                </a:lnTo>
                <a:lnTo>
                  <a:pt x="0" y="45488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 rot="264327">
            <a:off x="1708" y="10239638"/>
            <a:ext cx="38429" cy="45954"/>
          </a:xfrm>
          <a:custGeom>
            <a:avLst/>
            <a:gdLst/>
            <a:ahLst/>
            <a:cxnLst/>
            <a:rect l="l" t="t" r="r" b="b"/>
            <a:pathLst>
              <a:path w="38429" h="45954" extrusionOk="0">
                <a:moveTo>
                  <a:pt x="0" y="0"/>
                </a:moveTo>
                <a:lnTo>
                  <a:pt x="38429" y="0"/>
                </a:lnTo>
                <a:lnTo>
                  <a:pt x="38429" y="45954"/>
                </a:lnTo>
                <a:lnTo>
                  <a:pt x="0" y="45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-2019925" y="7363808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 extrusionOk="0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89" name="Google Shape;89;p1"/>
          <p:cNvSpPr/>
          <p:nvPr/>
        </p:nvSpPr>
        <p:spPr>
          <a:xfrm>
            <a:off x="-716068" y="930358"/>
            <a:ext cx="6084088" cy="2410820"/>
          </a:xfrm>
          <a:custGeom>
            <a:avLst/>
            <a:gdLst/>
            <a:ahLst/>
            <a:cxnLst/>
            <a:rect l="l" t="t" r="r" b="b"/>
            <a:pathLst>
              <a:path w="6084088" h="2410820" extrusionOk="0">
                <a:moveTo>
                  <a:pt x="0" y="0"/>
                </a:moveTo>
                <a:lnTo>
                  <a:pt x="6084088" y="0"/>
                </a:lnTo>
                <a:lnTo>
                  <a:pt x="6084088" y="2410820"/>
                </a:lnTo>
                <a:lnTo>
                  <a:pt x="0" y="24108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 extrusionOk="0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"/>
          <p:cNvSpPr/>
          <p:nvPr/>
        </p:nvSpPr>
        <p:spPr>
          <a:xfrm rot="-101457">
            <a:off x="2326201" y="2610974"/>
            <a:ext cx="13287966" cy="4321906"/>
          </a:xfrm>
          <a:custGeom>
            <a:avLst/>
            <a:gdLst/>
            <a:ahLst/>
            <a:cxnLst/>
            <a:rect l="l" t="t" r="r" b="b"/>
            <a:pathLst>
              <a:path w="13287966" h="4321906" extrusionOk="0">
                <a:moveTo>
                  <a:pt x="0" y="0"/>
                </a:moveTo>
                <a:lnTo>
                  <a:pt x="13287966" y="0"/>
                </a:lnTo>
                <a:lnTo>
                  <a:pt x="13287966" y="4321906"/>
                </a:lnTo>
                <a:lnTo>
                  <a:pt x="0" y="4321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"/>
          <p:cNvSpPr>
            <a:spLocks/>
          </p:cNvSpPr>
          <p:nvPr/>
        </p:nvSpPr>
        <p:spPr>
          <a:xfrm>
            <a:off x="3864937" y="7410785"/>
            <a:ext cx="10352319" cy="2851191"/>
          </a:xfrm>
          <a:custGeom>
            <a:avLst/>
            <a:gdLst/>
            <a:ahLst/>
            <a:cxnLst/>
            <a:rect l="l" t="t" r="r" b="b"/>
            <a:pathLst>
              <a:path w="10703426" h="3277924" extrusionOk="0">
                <a:moveTo>
                  <a:pt x="0" y="0"/>
                </a:moveTo>
                <a:lnTo>
                  <a:pt x="10703426" y="0"/>
                </a:lnTo>
                <a:lnTo>
                  <a:pt x="10703426" y="3277924"/>
                </a:lnTo>
                <a:lnTo>
                  <a:pt x="0" y="3277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93" name="Google Shape;93;p1"/>
          <p:cNvSpPr txBox="1"/>
          <p:nvPr/>
        </p:nvSpPr>
        <p:spPr>
          <a:xfrm>
            <a:off x="3358260" y="2993113"/>
            <a:ext cx="11571480" cy="338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0" b="0" i="0" u="none" strike="noStrike" cap="none" dirty="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建國國民小學</a:t>
            </a:r>
            <a:endParaRPr sz="11000" b="0" i="0" u="none" strike="noStrike" cap="none" dirty="0">
              <a:solidFill>
                <a:srgbClr val="FFFF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0" b="0" i="0" u="none" strike="noStrike" cap="none" dirty="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114學年度班親會</a:t>
            </a:r>
            <a:endParaRPr sz="11000" b="0" i="0" u="none" strike="noStrike" cap="none" dirty="0">
              <a:solidFill>
                <a:srgbClr val="FFFF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94" name="Google Shape;94;p1"/>
          <p:cNvSpPr/>
          <p:nvPr/>
        </p:nvSpPr>
        <p:spPr>
          <a:xfrm rot="-1218449">
            <a:off x="3706917" y="3135799"/>
            <a:ext cx="478581" cy="572294"/>
          </a:xfrm>
          <a:custGeom>
            <a:avLst/>
            <a:gdLst/>
            <a:ahLst/>
            <a:cxnLst/>
            <a:rect l="l" t="t" r="r" b="b"/>
            <a:pathLst>
              <a:path w="478581" h="572294" extrusionOk="0">
                <a:moveTo>
                  <a:pt x="0" y="0"/>
                </a:moveTo>
                <a:lnTo>
                  <a:pt x="478581" y="0"/>
                </a:lnTo>
                <a:lnTo>
                  <a:pt x="478581" y="572294"/>
                </a:lnTo>
                <a:lnTo>
                  <a:pt x="0" y="572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5" name="Google Shape;95;p1"/>
          <p:cNvSpPr/>
          <p:nvPr/>
        </p:nvSpPr>
        <p:spPr>
          <a:xfrm rot="-227018">
            <a:off x="14444456" y="3528001"/>
            <a:ext cx="410357" cy="490711"/>
          </a:xfrm>
          <a:custGeom>
            <a:avLst/>
            <a:gdLst/>
            <a:ahLst/>
            <a:cxnLst/>
            <a:rect l="l" t="t" r="r" b="b"/>
            <a:pathLst>
              <a:path w="410357" h="490711" extrusionOk="0">
                <a:moveTo>
                  <a:pt x="0" y="0"/>
                </a:moveTo>
                <a:lnTo>
                  <a:pt x="410357" y="0"/>
                </a:lnTo>
                <a:lnTo>
                  <a:pt x="410357" y="490711"/>
                </a:lnTo>
                <a:lnTo>
                  <a:pt x="0" y="4907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6" name="Google Shape;96;p1"/>
          <p:cNvSpPr/>
          <p:nvPr/>
        </p:nvSpPr>
        <p:spPr>
          <a:xfrm rot="264327">
            <a:off x="18272083" y="558"/>
            <a:ext cx="15240" cy="18224"/>
          </a:xfrm>
          <a:custGeom>
            <a:avLst/>
            <a:gdLst/>
            <a:ahLst/>
            <a:cxnLst/>
            <a:rect l="l" t="t" r="r" b="b"/>
            <a:pathLst>
              <a:path w="15240" h="18224" extrusionOk="0">
                <a:moveTo>
                  <a:pt x="0" y="0"/>
                </a:moveTo>
                <a:lnTo>
                  <a:pt x="15240" y="0"/>
                </a:lnTo>
                <a:lnTo>
                  <a:pt x="15240" y="18225"/>
                </a:lnTo>
                <a:lnTo>
                  <a:pt x="0" y="18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7" name="Google Shape;97;p1"/>
          <p:cNvSpPr/>
          <p:nvPr/>
        </p:nvSpPr>
        <p:spPr>
          <a:xfrm rot="1447441">
            <a:off x="2072049" y="6894415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 extrusionOk="0">
                <a:moveTo>
                  <a:pt x="0" y="0"/>
                </a:moveTo>
                <a:lnTo>
                  <a:pt x="919474" y="0"/>
                </a:lnTo>
                <a:lnTo>
                  <a:pt x="919474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8" name="Google Shape;98;p1"/>
          <p:cNvSpPr/>
          <p:nvPr/>
        </p:nvSpPr>
        <p:spPr>
          <a:xfrm rot="1447441">
            <a:off x="15486403" y="6853579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 extrusionOk="0">
                <a:moveTo>
                  <a:pt x="0" y="0"/>
                </a:moveTo>
                <a:lnTo>
                  <a:pt x="919473" y="0"/>
                </a:lnTo>
                <a:lnTo>
                  <a:pt x="919473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99" name="Google Shape;99;p1"/>
          <p:cNvSpPr/>
          <p:nvPr/>
        </p:nvSpPr>
        <p:spPr>
          <a:xfrm flipH="1">
            <a:off x="693707" y="930358"/>
            <a:ext cx="2407595" cy="1673278"/>
          </a:xfrm>
          <a:custGeom>
            <a:avLst/>
            <a:gdLst/>
            <a:ahLst/>
            <a:cxnLst/>
            <a:rect l="l" t="t" r="r" b="b"/>
            <a:pathLst>
              <a:path w="2407595" h="1673278" extrusionOk="0">
                <a:moveTo>
                  <a:pt x="2407594" y="0"/>
                </a:moveTo>
                <a:lnTo>
                  <a:pt x="0" y="0"/>
                </a:lnTo>
                <a:lnTo>
                  <a:pt x="0" y="1673278"/>
                </a:lnTo>
                <a:lnTo>
                  <a:pt x="2407594" y="1673278"/>
                </a:lnTo>
                <a:lnTo>
                  <a:pt x="2407594" y="0"/>
                </a:lnTo>
                <a:close/>
              </a:path>
            </a:pathLst>
          </a:custGeom>
          <a:blipFill rotWithShape="1">
            <a:blip r:embed="rId1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00" name="Google Shape;100;p1"/>
          <p:cNvSpPr/>
          <p:nvPr/>
        </p:nvSpPr>
        <p:spPr>
          <a:xfrm rot="2105584">
            <a:off x="15533632" y="954853"/>
            <a:ext cx="2077144" cy="2103921"/>
          </a:xfrm>
          <a:custGeom>
            <a:avLst/>
            <a:gdLst/>
            <a:ahLst/>
            <a:cxnLst/>
            <a:rect l="l" t="t" r="r" b="b"/>
            <a:pathLst>
              <a:path w="2077144" h="2103921" extrusionOk="0">
                <a:moveTo>
                  <a:pt x="0" y="0"/>
                </a:moveTo>
                <a:lnTo>
                  <a:pt x="2077144" y="0"/>
                </a:lnTo>
                <a:lnTo>
                  <a:pt x="2077144" y="2103921"/>
                </a:lnTo>
                <a:lnTo>
                  <a:pt x="0" y="2103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01" name="Google Shape;101;p1"/>
          <p:cNvSpPr/>
          <p:nvPr/>
        </p:nvSpPr>
        <p:spPr>
          <a:xfrm>
            <a:off x="4179155" y="9670"/>
            <a:ext cx="10761027" cy="2814230"/>
          </a:xfrm>
          <a:custGeom>
            <a:avLst/>
            <a:gdLst/>
            <a:ahLst/>
            <a:cxnLst/>
            <a:rect l="l" t="t" r="r" b="b"/>
            <a:pathLst>
              <a:path w="10761027" h="2814230" extrusionOk="0">
                <a:moveTo>
                  <a:pt x="0" y="0"/>
                </a:moveTo>
                <a:lnTo>
                  <a:pt x="10761027" y="0"/>
                </a:lnTo>
                <a:lnTo>
                  <a:pt x="10761027" y="2814229"/>
                </a:lnTo>
                <a:lnTo>
                  <a:pt x="0" y="2814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-945168" y="7716036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 extrusionOk="0">
                <a:moveTo>
                  <a:pt x="0" y="0"/>
                </a:moveTo>
                <a:lnTo>
                  <a:pt x="3947736" y="0"/>
                </a:lnTo>
                <a:lnTo>
                  <a:pt x="3947736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2"/>
          <p:cNvSpPr/>
          <p:nvPr/>
        </p:nvSpPr>
        <p:spPr>
          <a:xfrm>
            <a:off x="14979415" y="7716036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 extrusionOk="0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08" name="Google Shape;108;p2"/>
          <p:cNvSpPr/>
          <p:nvPr/>
        </p:nvSpPr>
        <p:spPr>
          <a:xfrm>
            <a:off x="-714691" y="-239187"/>
            <a:ext cx="3589683" cy="3465676"/>
          </a:xfrm>
          <a:custGeom>
            <a:avLst/>
            <a:gdLst/>
            <a:ahLst/>
            <a:cxnLst/>
            <a:rect l="l" t="t" r="r" b="b"/>
            <a:pathLst>
              <a:path w="3589683" h="3465676" extrusionOk="0">
                <a:moveTo>
                  <a:pt x="0" y="0"/>
                </a:moveTo>
                <a:lnTo>
                  <a:pt x="3589683" y="0"/>
                </a:lnTo>
                <a:lnTo>
                  <a:pt x="3589683" y="3465675"/>
                </a:lnTo>
                <a:lnTo>
                  <a:pt x="0" y="3465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09" name="Google Shape;109;p2"/>
          <p:cNvSpPr/>
          <p:nvPr/>
        </p:nvSpPr>
        <p:spPr>
          <a:xfrm>
            <a:off x="-1733083" y="9289980"/>
            <a:ext cx="21754166" cy="9610157"/>
          </a:xfrm>
          <a:custGeom>
            <a:avLst/>
            <a:gdLst/>
            <a:ahLst/>
            <a:cxnLst/>
            <a:rect l="l" t="t" r="r" b="b"/>
            <a:pathLst>
              <a:path w="21754166" h="9610157" extrusionOk="0">
                <a:moveTo>
                  <a:pt x="0" y="0"/>
                </a:moveTo>
                <a:lnTo>
                  <a:pt x="21754166" y="0"/>
                </a:lnTo>
                <a:lnTo>
                  <a:pt x="21754166" y="9610157"/>
                </a:lnTo>
                <a:lnTo>
                  <a:pt x="0" y="9610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10" name="Google Shape;110;p2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 extrusionOk="0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11" name="Google Shape;111;p2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 extrusionOk="0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12" name="Google Shape;112;p2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 extrusionOk="0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13" name="Google Shape;113;p2"/>
          <p:cNvSpPr txBox="1"/>
          <p:nvPr/>
        </p:nvSpPr>
        <p:spPr>
          <a:xfrm>
            <a:off x="1600200" y="818816"/>
            <a:ext cx="34290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教務處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 title="親子綁定-家長代碼版（修正版）.jpg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25" y="0"/>
            <a:ext cx="727292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>
            <a:off x="552900" y="2203275"/>
            <a:ext cx="8038200" cy="13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歡迎家長加入智慧校園APP（</a:t>
            </a:r>
            <a:r>
              <a:rPr lang="zh-TW" sz="3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Campus</a:t>
            </a:r>
            <a:r>
              <a:rPr lang="zh-TW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直接手機 掃描QR-code</a:t>
            </a:r>
            <a:r>
              <a:rPr lang="zh-TW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下載：</a:t>
            </a:r>
            <a:r>
              <a:rPr lang="zh-TW" sz="3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Campus 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698975" y="4163425"/>
            <a:ext cx="8372400" cy="45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000" b="1" dirty="0">
                <a:solidFill>
                  <a:srgbClr val="FF0000"/>
                </a:solidFill>
              </a:rPr>
              <a:t>家長身份代碼</a:t>
            </a:r>
            <a:endParaRPr sz="4000" b="1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 dirty="0">
                <a:solidFill>
                  <a:schemeClr val="dk1"/>
                </a:solidFill>
              </a:rPr>
              <a:t>學生的</a:t>
            </a:r>
            <a:r>
              <a:rPr lang="zh-TW" sz="3300" b="1" dirty="0">
                <a:solidFill>
                  <a:srgbClr val="0000FF"/>
                </a:solidFill>
              </a:rPr>
              <a:t>出生月日4碼</a:t>
            </a:r>
            <a:r>
              <a:rPr lang="zh-TW" sz="3300" dirty="0">
                <a:solidFill>
                  <a:schemeClr val="dk1"/>
                </a:solidFill>
              </a:rPr>
              <a:t>+學生的</a:t>
            </a:r>
            <a:r>
              <a:rPr lang="zh-TW" sz="3300" b="1" dirty="0">
                <a:solidFill>
                  <a:srgbClr val="FF0000"/>
                </a:solidFill>
              </a:rPr>
              <a:t>身分證最後4碼</a:t>
            </a:r>
            <a:r>
              <a:rPr lang="zh-TW" sz="3300" dirty="0">
                <a:solidFill>
                  <a:schemeClr val="dk1"/>
                </a:solidFill>
              </a:rPr>
              <a:t> 共8碼</a:t>
            </a:r>
            <a:endParaRPr sz="3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300" dirty="0">
                <a:solidFill>
                  <a:schemeClr val="dk1"/>
                </a:solidFill>
              </a:rPr>
              <a:t>例如</a:t>
            </a:r>
            <a:r>
              <a:rPr lang="zh-TW" sz="3300" b="1" dirty="0">
                <a:solidFill>
                  <a:srgbClr val="0000FF"/>
                </a:solidFill>
              </a:rPr>
              <a:t>5月20</a:t>
            </a:r>
            <a:r>
              <a:rPr lang="zh-TW" sz="3300" dirty="0">
                <a:solidFill>
                  <a:schemeClr val="dk1"/>
                </a:solidFill>
              </a:rPr>
              <a:t>日出生 身分證H12345</a:t>
            </a:r>
            <a:r>
              <a:rPr lang="zh-TW" sz="3300" dirty="0">
                <a:solidFill>
                  <a:srgbClr val="FF0000"/>
                </a:solidFill>
              </a:rPr>
              <a:t>6789</a:t>
            </a:r>
            <a:endParaRPr sz="33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300" dirty="0">
                <a:solidFill>
                  <a:schemeClr val="dk1"/>
                </a:solidFill>
              </a:rPr>
              <a:t> 則輸入</a:t>
            </a:r>
            <a:r>
              <a:rPr lang="zh-TW" sz="4200" dirty="0">
                <a:solidFill>
                  <a:srgbClr val="0000FF"/>
                </a:solidFill>
              </a:rPr>
              <a:t>0520</a:t>
            </a:r>
            <a:r>
              <a:rPr lang="zh-TW" sz="4200" dirty="0">
                <a:solidFill>
                  <a:srgbClr val="FF0000"/>
                </a:solidFill>
              </a:rPr>
              <a:t>6789</a:t>
            </a:r>
            <a:endParaRPr sz="42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-945168" y="7716036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 extrusionOk="0">
                <a:moveTo>
                  <a:pt x="0" y="0"/>
                </a:moveTo>
                <a:lnTo>
                  <a:pt x="3947736" y="0"/>
                </a:lnTo>
                <a:lnTo>
                  <a:pt x="3947736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22" name="Google Shape;122;p3"/>
          <p:cNvSpPr/>
          <p:nvPr/>
        </p:nvSpPr>
        <p:spPr>
          <a:xfrm>
            <a:off x="14979415" y="7716036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 extrusionOk="0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23" name="Google Shape;123;p3"/>
          <p:cNvSpPr/>
          <p:nvPr/>
        </p:nvSpPr>
        <p:spPr>
          <a:xfrm>
            <a:off x="-714691" y="-239187"/>
            <a:ext cx="3589683" cy="3465676"/>
          </a:xfrm>
          <a:custGeom>
            <a:avLst/>
            <a:gdLst/>
            <a:ahLst/>
            <a:cxnLst/>
            <a:rect l="l" t="t" r="r" b="b"/>
            <a:pathLst>
              <a:path w="3589683" h="3465676" extrusionOk="0">
                <a:moveTo>
                  <a:pt x="0" y="0"/>
                </a:moveTo>
                <a:lnTo>
                  <a:pt x="3589683" y="0"/>
                </a:lnTo>
                <a:lnTo>
                  <a:pt x="3589683" y="3465675"/>
                </a:lnTo>
                <a:lnTo>
                  <a:pt x="0" y="3465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24" name="Google Shape;124;p3"/>
          <p:cNvSpPr/>
          <p:nvPr/>
        </p:nvSpPr>
        <p:spPr>
          <a:xfrm>
            <a:off x="-1733083" y="9289980"/>
            <a:ext cx="21754166" cy="9610157"/>
          </a:xfrm>
          <a:custGeom>
            <a:avLst/>
            <a:gdLst/>
            <a:ahLst/>
            <a:cxnLst/>
            <a:rect l="l" t="t" r="r" b="b"/>
            <a:pathLst>
              <a:path w="21754166" h="9610157" extrusionOk="0">
                <a:moveTo>
                  <a:pt x="0" y="0"/>
                </a:moveTo>
                <a:lnTo>
                  <a:pt x="21754166" y="0"/>
                </a:lnTo>
                <a:lnTo>
                  <a:pt x="21754166" y="9610157"/>
                </a:lnTo>
                <a:lnTo>
                  <a:pt x="0" y="9610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25" name="Google Shape;125;p3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 extrusionOk="0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26" name="Google Shape;126;p3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 extrusionOk="0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3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 extrusionOk="0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28" name="Google Shape;128;p3"/>
          <p:cNvSpPr txBox="1"/>
          <p:nvPr/>
        </p:nvSpPr>
        <p:spPr>
          <a:xfrm>
            <a:off x="1600200" y="818816"/>
            <a:ext cx="34290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學務處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1131275" y="1955775"/>
            <a:ext cx="15374100" cy="79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1、主動關心子女</a:t>
            </a:r>
            <a:r>
              <a:rPr lang="zh-TW" sz="3800">
                <a:solidFill>
                  <a:schemeClr val="dk1"/>
                </a:solidFill>
              </a:rPr>
              <a:t>/</a:t>
            </a: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學生身體健康，如出現發燒或呼吸道症狀者，應在家</a:t>
            </a:r>
            <a:b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休息避免外出。</a:t>
            </a:r>
            <a:endParaRPr sz="3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800">
                <a:solidFill>
                  <a:schemeClr val="dk1"/>
                </a:solidFill>
              </a:rPr>
              <a:t>2</a:t>
            </a: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、校園的圍牆已經內縮，並設置人行步道，鼓勵家長陪同孩子攜手步</a:t>
            </a:r>
            <a:b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行上學、增進親子情誼並鍛鍊身體。</a:t>
            </a:r>
            <a:endParaRPr sz="3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800">
                <a:solidFill>
                  <a:schemeClr val="dk1"/>
                </a:solidFill>
              </a:rPr>
              <a:t>3</a:t>
            </a: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、本校社團種類多，可</a:t>
            </a:r>
            <a:r>
              <a:rPr lang="zh-TW" sz="3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拓展學童人際關係</a:t>
            </a: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、</a:t>
            </a:r>
            <a:r>
              <a:rPr lang="zh-TW" sz="3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培養多元技能</a:t>
            </a: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，</a:t>
            </a:r>
            <a:r>
              <a:rPr lang="zh-TW" sz="3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增進個人</a:t>
            </a:r>
            <a:br>
              <a:rPr lang="zh-TW" sz="3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sz="3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成長與自我認識。</a:t>
            </a:r>
            <a:endParaRPr sz="3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800">
                <a:solidFill>
                  <a:schemeClr val="dk1"/>
                </a:solidFill>
              </a:rPr>
              <a:t>4</a:t>
            </a: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、本校自辦午餐，有營養師和全校教職員工把關，兼具營養衛生。全</a:t>
            </a:r>
            <a:b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校參與、素食供應、線上資訊是本校午餐特色。</a:t>
            </a:r>
            <a:endParaRPr sz="3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800">
                <a:solidFill>
                  <a:schemeClr val="dk1"/>
                </a:solidFill>
              </a:rPr>
              <a:t>5</a:t>
            </a:r>
            <a:r>
              <a:rPr lang="zh-TW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、</a:t>
            </a:r>
            <a:r>
              <a:rPr lang="zh-TW" sz="4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zh-TW" sz="4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月</a:t>
            </a:r>
            <a:r>
              <a:rPr lang="zh-TW" sz="4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zh-TW" sz="4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日是本校運動會，歡迎家長蒞臨參加。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5225700" y="4173825"/>
            <a:ext cx="13062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/>
          <p:nvPr/>
        </p:nvSpPr>
        <p:spPr>
          <a:xfrm>
            <a:off x="-945168" y="7716036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 extrusionOk="0">
                <a:moveTo>
                  <a:pt x="0" y="0"/>
                </a:moveTo>
                <a:lnTo>
                  <a:pt x="3947736" y="0"/>
                </a:lnTo>
                <a:lnTo>
                  <a:pt x="3947736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14979415" y="7716036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 extrusionOk="0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>
            <a:off x="-714691" y="-239187"/>
            <a:ext cx="3589683" cy="3465676"/>
          </a:xfrm>
          <a:custGeom>
            <a:avLst/>
            <a:gdLst/>
            <a:ahLst/>
            <a:cxnLst/>
            <a:rect l="l" t="t" r="r" b="b"/>
            <a:pathLst>
              <a:path w="3589683" h="3465676" extrusionOk="0">
                <a:moveTo>
                  <a:pt x="0" y="0"/>
                </a:moveTo>
                <a:lnTo>
                  <a:pt x="3589683" y="0"/>
                </a:lnTo>
                <a:lnTo>
                  <a:pt x="3589683" y="3465675"/>
                </a:lnTo>
                <a:lnTo>
                  <a:pt x="0" y="3465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38" name="Google Shape;138;p4"/>
          <p:cNvSpPr/>
          <p:nvPr/>
        </p:nvSpPr>
        <p:spPr>
          <a:xfrm>
            <a:off x="-1733083" y="9289980"/>
            <a:ext cx="21754166" cy="9610157"/>
          </a:xfrm>
          <a:custGeom>
            <a:avLst/>
            <a:gdLst/>
            <a:ahLst/>
            <a:cxnLst/>
            <a:rect l="l" t="t" r="r" b="b"/>
            <a:pathLst>
              <a:path w="21754166" h="9610157" extrusionOk="0">
                <a:moveTo>
                  <a:pt x="0" y="0"/>
                </a:moveTo>
                <a:lnTo>
                  <a:pt x="21754166" y="0"/>
                </a:lnTo>
                <a:lnTo>
                  <a:pt x="21754166" y="9610157"/>
                </a:lnTo>
                <a:lnTo>
                  <a:pt x="0" y="9610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39" name="Google Shape;139;p4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 extrusionOk="0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4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 extrusionOk="0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41" name="Google Shape;141;p4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 extrusionOk="0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42" name="Google Shape;142;p4"/>
          <p:cNvSpPr txBox="1"/>
          <p:nvPr/>
        </p:nvSpPr>
        <p:spPr>
          <a:xfrm>
            <a:off x="1600200" y="818816"/>
            <a:ext cx="34290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總務處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1325550" y="2295025"/>
            <a:ext cx="16687800" cy="4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100" b="1" u="sng">
                <a:solidFill>
                  <a:srgbClr val="FF0000"/>
                </a:solidFill>
              </a:rPr>
              <a:t>9/19(五) PM19:00</a:t>
            </a:r>
            <a:r>
              <a:rPr lang="zh-TW" sz="7100">
                <a:solidFill>
                  <a:schemeClr val="dk1"/>
                </a:solidFill>
              </a:rPr>
              <a:t>於3樓多媒體教室，</a:t>
            </a:r>
            <a:endParaRPr sz="7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100">
                <a:solidFill>
                  <a:schemeClr val="dk1"/>
                </a:solidFill>
              </a:rPr>
              <a:t>召開家長代表大會，</a:t>
            </a:r>
            <a:endParaRPr sz="7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100">
                <a:solidFill>
                  <a:schemeClr val="dk1"/>
                </a:solidFill>
              </a:rPr>
              <a:t>歡迎各班家長代表踴躍出席參加。</a:t>
            </a:r>
            <a:endParaRPr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/>
          <p:nvPr/>
        </p:nvSpPr>
        <p:spPr>
          <a:xfrm>
            <a:off x="-945168" y="7716036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 extrusionOk="0">
                <a:moveTo>
                  <a:pt x="0" y="0"/>
                </a:moveTo>
                <a:lnTo>
                  <a:pt x="3947736" y="0"/>
                </a:lnTo>
                <a:lnTo>
                  <a:pt x="3947736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49" name="Google Shape;149;p5"/>
          <p:cNvSpPr/>
          <p:nvPr/>
        </p:nvSpPr>
        <p:spPr>
          <a:xfrm>
            <a:off x="14979415" y="7716036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 extrusionOk="0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50" name="Google Shape;150;p5"/>
          <p:cNvSpPr/>
          <p:nvPr/>
        </p:nvSpPr>
        <p:spPr>
          <a:xfrm>
            <a:off x="-1733083" y="9289980"/>
            <a:ext cx="21754166" cy="9610157"/>
          </a:xfrm>
          <a:custGeom>
            <a:avLst/>
            <a:gdLst/>
            <a:ahLst/>
            <a:cxnLst/>
            <a:rect l="l" t="t" r="r" b="b"/>
            <a:pathLst>
              <a:path w="21754166" h="9610157" extrusionOk="0">
                <a:moveTo>
                  <a:pt x="0" y="0"/>
                </a:moveTo>
                <a:lnTo>
                  <a:pt x="21754166" y="0"/>
                </a:lnTo>
                <a:lnTo>
                  <a:pt x="21754166" y="9610157"/>
                </a:lnTo>
                <a:lnTo>
                  <a:pt x="0" y="9610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51" name="Google Shape;151;p5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 extrusionOk="0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52" name="Google Shape;152;p5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 extrusionOk="0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53" name="Google Shape;153;p5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 extrusionOk="0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54" name="Google Shape;154;p5"/>
          <p:cNvSpPr txBox="1"/>
          <p:nvPr/>
        </p:nvSpPr>
        <p:spPr>
          <a:xfrm>
            <a:off x="1600200" y="818816"/>
            <a:ext cx="34290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輔導室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13" y="393525"/>
            <a:ext cx="6134225" cy="19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950" y="180870"/>
            <a:ext cx="220980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5" y="2428164"/>
            <a:ext cx="7747876" cy="33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369" y="2418275"/>
            <a:ext cx="9765352" cy="339100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"/>
          <p:cNvSpPr txBox="1"/>
          <p:nvPr/>
        </p:nvSpPr>
        <p:spPr>
          <a:xfrm>
            <a:off x="1266425" y="6116100"/>
            <a:ext cx="15305700" cy="3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660000"/>
                </a:solidFill>
                <a:latin typeface="DFKai-SB"/>
                <a:ea typeface="DFKai-SB"/>
                <a:cs typeface="DFKai-SB"/>
                <a:sym typeface="DFKai-SB"/>
              </a:rPr>
              <a:t>114年12月13日(六)學校會辦理親職教育講座</a:t>
            </a:r>
            <a:endParaRPr sz="6000">
              <a:solidFill>
                <a:srgbClr val="66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660000"/>
                </a:solidFill>
                <a:latin typeface="DFKai-SB"/>
                <a:ea typeface="DFKai-SB"/>
                <a:cs typeface="DFKai-SB"/>
                <a:sym typeface="DFKai-SB"/>
              </a:rPr>
              <a:t>講師:黃之盈/心理師、親子天下嚴選作者</a:t>
            </a:r>
            <a:endParaRPr sz="6000">
              <a:solidFill>
                <a:srgbClr val="66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600">
                <a:solidFill>
                  <a:srgbClr val="660000"/>
                </a:solidFill>
                <a:latin typeface="DFKai-SB"/>
                <a:ea typeface="DFKai-SB"/>
                <a:cs typeface="DFKai-SB"/>
                <a:sym typeface="DFKai-SB"/>
              </a:rPr>
              <a:t>   </a:t>
            </a:r>
            <a:r>
              <a:rPr lang="zh-TW" sz="7600">
                <a:solidFill>
                  <a:srgbClr val="B45F06"/>
                </a:solidFill>
                <a:latin typeface="DFKai-SB"/>
                <a:ea typeface="DFKai-SB"/>
                <a:cs typeface="DFKai-SB"/>
                <a:sym typeface="DFKai-SB"/>
              </a:rPr>
              <a:t>歡迎家長預留時間踴躍參與</a:t>
            </a:r>
            <a:endParaRPr sz="7600">
              <a:solidFill>
                <a:srgbClr val="B45F06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-125000" y="532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/>
          <p:nvPr/>
        </p:nvSpPr>
        <p:spPr>
          <a:xfrm>
            <a:off x="-945168" y="7716036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 extrusionOk="0">
                <a:moveTo>
                  <a:pt x="0" y="0"/>
                </a:moveTo>
                <a:lnTo>
                  <a:pt x="3947736" y="0"/>
                </a:lnTo>
                <a:lnTo>
                  <a:pt x="3947736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6"/>
          <p:cNvSpPr/>
          <p:nvPr/>
        </p:nvSpPr>
        <p:spPr>
          <a:xfrm>
            <a:off x="14979415" y="7716036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 extrusionOk="0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67" name="Google Shape;167;p6"/>
          <p:cNvSpPr/>
          <p:nvPr/>
        </p:nvSpPr>
        <p:spPr>
          <a:xfrm>
            <a:off x="-714691" y="-239187"/>
            <a:ext cx="3589683" cy="3465676"/>
          </a:xfrm>
          <a:custGeom>
            <a:avLst/>
            <a:gdLst/>
            <a:ahLst/>
            <a:cxnLst/>
            <a:rect l="l" t="t" r="r" b="b"/>
            <a:pathLst>
              <a:path w="3589683" h="3465676" extrusionOk="0">
                <a:moveTo>
                  <a:pt x="0" y="0"/>
                </a:moveTo>
                <a:lnTo>
                  <a:pt x="3589683" y="0"/>
                </a:lnTo>
                <a:lnTo>
                  <a:pt x="3589683" y="3465675"/>
                </a:lnTo>
                <a:lnTo>
                  <a:pt x="0" y="3465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68" name="Google Shape;168;p6"/>
          <p:cNvSpPr/>
          <p:nvPr/>
        </p:nvSpPr>
        <p:spPr>
          <a:xfrm>
            <a:off x="-1733083" y="9289980"/>
            <a:ext cx="21754166" cy="9610157"/>
          </a:xfrm>
          <a:custGeom>
            <a:avLst/>
            <a:gdLst/>
            <a:ahLst/>
            <a:cxnLst/>
            <a:rect l="l" t="t" r="r" b="b"/>
            <a:pathLst>
              <a:path w="21754166" h="9610157" extrusionOk="0">
                <a:moveTo>
                  <a:pt x="0" y="0"/>
                </a:moveTo>
                <a:lnTo>
                  <a:pt x="21754166" y="0"/>
                </a:lnTo>
                <a:lnTo>
                  <a:pt x="21754166" y="9610157"/>
                </a:lnTo>
                <a:lnTo>
                  <a:pt x="0" y="9610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69" name="Google Shape;169;p6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 extrusionOk="0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70" name="Google Shape;170;p6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 extrusionOk="0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71" name="Google Shape;171;p6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 extrusionOk="0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72" name="Google Shape;172;p6"/>
          <p:cNvSpPr txBox="1"/>
          <p:nvPr/>
        </p:nvSpPr>
        <p:spPr>
          <a:xfrm>
            <a:off x="1600200" y="818816"/>
            <a:ext cx="34290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進修部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1904625" y="2027550"/>
            <a:ext cx="144162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夜間進修：提供失學民眾及新住民學習中文課程。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學生健檢：每年針對一、四年級學生實施，請踴躍受檢。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游泳教學：每學期每個班以8次規劃實施。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志工招募：圖書館組、故事組、交通導護組、綠美化組志工招募中。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6" title="Banner.jpg"/>
          <p:cNvPicPr preferRelativeResize="0"/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44" y="4858100"/>
            <a:ext cx="6400800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348</Words>
  <Application>Microsoft Office PowerPoint</Application>
  <PresentationFormat>自訂</PresentationFormat>
  <Paragraphs>29</Paragraphs>
  <Slides>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1" baseType="lpstr">
      <vt:lpstr>DFKai-SB</vt:lpstr>
      <vt:lpstr>Arial</vt:lpstr>
      <vt:lpstr>Calibri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</cp:revision>
  <dcterms:created xsi:type="dcterms:W3CDTF">2006-08-16T00:00:00Z</dcterms:created>
  <dcterms:modified xsi:type="dcterms:W3CDTF">2025-09-09T01:08:04Z</dcterms:modified>
</cp:coreProperties>
</file>